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308" r:id="rId4"/>
    <p:sldId id="303" r:id="rId5"/>
    <p:sldId id="326" r:id="rId6"/>
    <p:sldId id="305" r:id="rId7"/>
    <p:sldId id="310" r:id="rId8"/>
    <p:sldId id="297" r:id="rId9"/>
    <p:sldId id="290" r:id="rId10"/>
    <p:sldId id="314" r:id="rId11"/>
    <p:sldId id="315" r:id="rId12"/>
    <p:sldId id="317" r:id="rId13"/>
    <p:sldId id="318" r:id="rId14"/>
    <p:sldId id="320" r:id="rId15"/>
    <p:sldId id="321" r:id="rId16"/>
    <p:sldId id="323" r:id="rId17"/>
    <p:sldId id="32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51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75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31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80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45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473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3105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92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97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700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85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45C5D-8319-4A1A-A0F3-56EC9FB750B3}" type="datetimeFigureOut">
              <a:rPr lang="de-DE" smtClean="0"/>
              <a:t>20.05.2020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72F4-2682-4845-A749-41891BABAE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89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307767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/>
              <a:t>Present Simple</a:t>
            </a:r>
            <a:br>
              <a:rPr lang="de-DE"/>
            </a:br>
            <a:r>
              <a:rPr lang="de-DE"/>
              <a:t>negative</a:t>
            </a:r>
            <a:br>
              <a:rPr lang="de-DE"/>
            </a:br>
            <a:br>
              <a:rPr lang="de-DE"/>
            </a:br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374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57"/>
    </mc:Choice>
    <mc:Fallback xmlns="">
      <p:transition spd="slow" advTm="49757"/>
    </mc:Fallback>
  </mc:AlternateContent>
  <p:extLst>
    <p:ext uri="{E180D4A7-C9FB-4DFB-919C-405C955672EB}">
      <p14:showEvtLst xmlns:p14="http://schemas.microsoft.com/office/powerpoint/2010/main">
        <p14:playEvt time="1845" objId="3"/>
        <p14:stopEvt time="47756" objId="3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246549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We go to school by bike.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574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76"/>
    </mc:Choice>
    <mc:Fallback xmlns="">
      <p:transition spd="slow" advTm="4297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  <p:extLst>
    <p:ext uri="{E180D4A7-C9FB-4DFB-919C-405C955672EB}">
      <p14:showEvtLst xmlns:p14="http://schemas.microsoft.com/office/powerpoint/2010/main">
        <p14:playEvt time="3204" objId="4"/>
        <p14:stopEvt time="42195" objId="4"/>
      </p14:showEvt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405575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We go to school by bike.</a:t>
            </a:r>
            <a:endParaRPr lang="en-GB" sz="360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D34A8F-EE46-4CB0-A9F7-AB2D31E71A6A}"/>
              </a:ext>
            </a:extLst>
          </p:cNvPr>
          <p:cNvSpPr/>
          <p:nvPr/>
        </p:nvSpPr>
        <p:spPr>
          <a:xfrm>
            <a:off x="6345346" y="2405575"/>
            <a:ext cx="4937759" cy="130503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 </a:t>
            </a:r>
            <a:r>
              <a:rPr lang="de-DE" sz="3600"/>
              <a:t>We don‘t go to school by bike.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1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257"/>
    </mc:Choice>
    <mc:Fallback xmlns="">
      <p:transition spd="slow" advTm="112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246549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Dad makes dinner every day.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438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2"/>
    </mc:Choice>
    <mc:Fallback xmlns="">
      <p:transition spd="slow" advTm="83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405575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Dad makes dinner every day.</a:t>
            </a:r>
            <a:endParaRPr lang="en-GB" sz="360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D34A8F-EE46-4CB0-A9F7-AB2D31E71A6A}"/>
              </a:ext>
            </a:extLst>
          </p:cNvPr>
          <p:cNvSpPr/>
          <p:nvPr/>
        </p:nvSpPr>
        <p:spPr>
          <a:xfrm>
            <a:off x="6345346" y="2405575"/>
            <a:ext cx="4937759" cy="130503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 </a:t>
            </a:r>
            <a:r>
              <a:rPr lang="de-DE" sz="3600"/>
              <a:t>Dad doesn‘t make dinner every day.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73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63"/>
    </mc:Choice>
    <mc:Fallback xmlns="">
      <p:transition spd="slow" advTm="107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246549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You like school.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915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506"/>
    </mc:Choice>
    <mc:Fallback xmlns="">
      <p:transition spd="slow" advTm="55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405575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You like school.</a:t>
            </a:r>
            <a:endParaRPr lang="en-GB" sz="360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D34A8F-EE46-4CB0-A9F7-AB2D31E71A6A}"/>
              </a:ext>
            </a:extLst>
          </p:cNvPr>
          <p:cNvSpPr/>
          <p:nvPr/>
        </p:nvSpPr>
        <p:spPr>
          <a:xfrm>
            <a:off x="6345346" y="2405575"/>
            <a:ext cx="4937759" cy="130503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 </a:t>
            </a:r>
            <a:r>
              <a:rPr lang="de-DE" sz="3600"/>
              <a:t>You don‘t like school.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3433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910"/>
    </mc:Choice>
    <mc:Fallback xmlns="">
      <p:transition spd="slow" advTm="109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246549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Mice love cheese.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7210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1"/>
    </mc:Choice>
    <mc:Fallback xmlns="">
      <p:transition spd="slow" advTm="61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 sz="53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Exercise: Make negative statements.</a:t>
            </a:r>
            <a:br>
              <a:rPr lang="de-DE" sz="540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Legende: mit Pfeil nach rechts 2">
            <a:extLst>
              <a:ext uri="{FF2B5EF4-FFF2-40B4-BE49-F238E27FC236}">
                <a16:creationId xmlns:a16="http://schemas.microsoft.com/office/drawing/2014/main" id="{A7F62C41-D123-40CD-B99D-CA05EE13B8D2}"/>
              </a:ext>
            </a:extLst>
          </p:cNvPr>
          <p:cNvSpPr/>
          <p:nvPr/>
        </p:nvSpPr>
        <p:spPr>
          <a:xfrm>
            <a:off x="1158240" y="2405575"/>
            <a:ext cx="4937760" cy="1305034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/>
              <a:t>Mice love cheese.</a:t>
            </a:r>
            <a:endParaRPr lang="en-GB" sz="360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1D34A8F-EE46-4CB0-A9F7-AB2D31E71A6A}"/>
              </a:ext>
            </a:extLst>
          </p:cNvPr>
          <p:cNvSpPr/>
          <p:nvPr/>
        </p:nvSpPr>
        <p:spPr>
          <a:xfrm>
            <a:off x="6345346" y="2405575"/>
            <a:ext cx="4937759" cy="130503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 </a:t>
            </a:r>
            <a:r>
              <a:rPr lang="de-DE" sz="3600"/>
              <a:t>Mice don‘t love cheese.</a:t>
            </a:r>
            <a:endParaRPr lang="en-GB" sz="360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404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88"/>
    </mc:Choice>
    <mc:Fallback xmlns="">
      <p:transition spd="slow" advTm="80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4565373" y="1872078"/>
            <a:ext cx="695741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5379566" y="1872078"/>
            <a:ext cx="1775791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play</a:t>
            </a:r>
            <a:endParaRPr lang="de-DE" sz="280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2886A0-9261-49EE-979D-F53288413A1E}"/>
              </a:ext>
            </a:extLst>
          </p:cNvPr>
          <p:cNvSpPr/>
          <p:nvPr/>
        </p:nvSpPr>
        <p:spPr>
          <a:xfrm>
            <a:off x="7255557" y="1861283"/>
            <a:ext cx="2643842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tennis.</a:t>
            </a:r>
            <a:endParaRPr lang="de-DE" sz="2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1E5201-27EE-4914-BC9E-C58F07ACBB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02"/>
          <a:stretch/>
        </p:blipFill>
        <p:spPr>
          <a:xfrm flipH="1">
            <a:off x="397565" y="2787476"/>
            <a:ext cx="1961322" cy="3542543"/>
          </a:xfrm>
          <a:prstGeom prst="rect">
            <a:avLst/>
          </a:prstGeom>
        </p:spPr>
      </p:pic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3737113" y="1643270"/>
            <a:ext cx="6400800" cy="1616765"/>
          </a:xfrm>
          <a:prstGeom prst="wedgeRoundRectCallout">
            <a:avLst>
              <a:gd name="adj1" fmla="val -73933"/>
              <a:gd name="adj2" fmla="val 59222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BAF44FC-AE4B-4D0E-945B-B8F8ED096B24}"/>
              </a:ext>
            </a:extLst>
          </p:cNvPr>
          <p:cNvSpPr/>
          <p:nvPr/>
        </p:nvSpPr>
        <p:spPr>
          <a:xfrm>
            <a:off x="5611465" y="3488842"/>
            <a:ext cx="1543892" cy="183853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de-DE" sz="9600" b="1" cap="none" spc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ebdings" panose="05030102010509060703" pitchFamily="18" charset="2"/>
              </a:rPr>
              <a:t></a:t>
            </a:r>
            <a:endParaRPr lang="de-DE" sz="9600" b="1" cap="none" spc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902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077"/>
    </mc:Choice>
    <mc:Fallback xmlns="">
      <p:transition spd="slow" advTm="250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/>
    </p:bldLst>
  </p:timing>
  <p:extLst>
    <p:ext uri="{E180D4A7-C9FB-4DFB-919C-405C955672EB}">
      <p14:showEvtLst xmlns:p14="http://schemas.microsoft.com/office/powerpoint/2010/main">
        <p14:playEvt time="6810" objId="3"/>
        <p14:stopEvt time="23454" objId="3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4565373" y="1872078"/>
            <a:ext cx="695741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5379566" y="1872078"/>
            <a:ext cx="1775791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play</a:t>
            </a:r>
            <a:endParaRPr lang="de-DE" sz="280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2886A0-9261-49EE-979D-F53288413A1E}"/>
              </a:ext>
            </a:extLst>
          </p:cNvPr>
          <p:cNvSpPr/>
          <p:nvPr/>
        </p:nvSpPr>
        <p:spPr>
          <a:xfrm>
            <a:off x="7255557" y="1861283"/>
            <a:ext cx="2643842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tennis.</a:t>
            </a:r>
            <a:endParaRPr lang="de-DE" sz="2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1E5201-27EE-4914-BC9E-C58F07ACBB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02"/>
          <a:stretch/>
        </p:blipFill>
        <p:spPr>
          <a:xfrm flipH="1">
            <a:off x="397565" y="2787476"/>
            <a:ext cx="1961322" cy="3542543"/>
          </a:xfrm>
          <a:prstGeom prst="rect">
            <a:avLst/>
          </a:prstGeom>
        </p:spPr>
      </p:pic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33CC22CB-D77B-49EB-A6F3-2390EA487AE6}"/>
              </a:ext>
            </a:extLst>
          </p:cNvPr>
          <p:cNvSpPr/>
          <p:nvPr/>
        </p:nvSpPr>
        <p:spPr>
          <a:xfrm>
            <a:off x="4109802" y="4153096"/>
            <a:ext cx="1232453" cy="7062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EEFFA3AA-4410-4658-B5AA-A1DEF48FC951}"/>
              </a:ext>
            </a:extLst>
          </p:cNvPr>
          <p:cNvSpPr/>
          <p:nvPr/>
        </p:nvSpPr>
        <p:spPr>
          <a:xfrm>
            <a:off x="6650177" y="4186966"/>
            <a:ext cx="1775791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play</a:t>
            </a:r>
            <a:endParaRPr lang="de-DE" sz="280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083D39EA-CD56-4BD2-87BE-8EDFC3CA6E76}"/>
              </a:ext>
            </a:extLst>
          </p:cNvPr>
          <p:cNvSpPr/>
          <p:nvPr/>
        </p:nvSpPr>
        <p:spPr>
          <a:xfrm>
            <a:off x="8613913" y="4213469"/>
            <a:ext cx="1398106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tennis.</a:t>
            </a:r>
            <a:endParaRPr lang="de-DE" sz="4400" b="1"/>
          </a:p>
        </p:txBody>
      </p:sp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4109802" y="1643270"/>
            <a:ext cx="6028111" cy="1616765"/>
          </a:xfrm>
          <a:prstGeom prst="wedgeRoundRectCallout">
            <a:avLst>
              <a:gd name="adj1" fmla="val -82664"/>
              <a:gd name="adj2" fmla="val 68238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F0D6A31D-0218-4FCF-8ED9-18F7AAB10729}"/>
              </a:ext>
            </a:extLst>
          </p:cNvPr>
          <p:cNvSpPr/>
          <p:nvPr/>
        </p:nvSpPr>
        <p:spPr>
          <a:xfrm>
            <a:off x="5515911" y="4167126"/>
            <a:ext cx="1040294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do</a:t>
            </a:r>
            <a:r>
              <a:rPr lang="de-DE" sz="2800">
                <a:solidFill>
                  <a:srgbClr val="FF0000"/>
                </a:solidFill>
              </a:rPr>
              <a:t>n‘t</a:t>
            </a:r>
          </a:p>
        </p:txBody>
      </p:sp>
      <p:sp>
        <p:nvSpPr>
          <p:cNvPr id="12" name="Pfeil: nach unten 11">
            <a:extLst>
              <a:ext uri="{FF2B5EF4-FFF2-40B4-BE49-F238E27FC236}">
                <a16:creationId xmlns:a16="http://schemas.microsoft.com/office/drawing/2014/main" id="{6FB0FD7A-0CFD-48D5-9CC9-789C6CB81937}"/>
              </a:ext>
            </a:extLst>
          </p:cNvPr>
          <p:cNvSpPr/>
          <p:nvPr/>
        </p:nvSpPr>
        <p:spPr>
          <a:xfrm>
            <a:off x="4641573" y="2608621"/>
            <a:ext cx="543340" cy="1418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feil: nach unten 2">
            <a:extLst>
              <a:ext uri="{FF2B5EF4-FFF2-40B4-BE49-F238E27FC236}">
                <a16:creationId xmlns:a16="http://schemas.microsoft.com/office/drawing/2014/main" id="{0CE9B6E8-F5B2-44DB-A877-42C68A75EBA9}"/>
              </a:ext>
            </a:extLst>
          </p:cNvPr>
          <p:cNvSpPr/>
          <p:nvPr/>
        </p:nvSpPr>
        <p:spPr>
          <a:xfrm rot="19717853">
            <a:off x="6910646" y="2426404"/>
            <a:ext cx="372690" cy="18275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Pfeil: nach unten 14">
            <a:extLst>
              <a:ext uri="{FF2B5EF4-FFF2-40B4-BE49-F238E27FC236}">
                <a16:creationId xmlns:a16="http://schemas.microsoft.com/office/drawing/2014/main" id="{0BD23F7C-505E-4582-9EAF-055BDC7CD10D}"/>
              </a:ext>
            </a:extLst>
          </p:cNvPr>
          <p:cNvSpPr/>
          <p:nvPr/>
        </p:nvSpPr>
        <p:spPr>
          <a:xfrm>
            <a:off x="6089543" y="2597424"/>
            <a:ext cx="372690" cy="16116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9854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714"/>
    </mc:Choice>
    <mc:Fallback xmlns="">
      <p:transition spd="slow" advTm="487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4" grpId="0" animBg="1"/>
      <p:bldP spid="19" grpId="0" animBg="1"/>
      <p:bldP spid="20" grpId="0" animBg="1"/>
      <p:bldP spid="22" grpId="0" animBg="1"/>
      <p:bldP spid="12" grpId="0" animBg="1"/>
      <p:bldP spid="3" grpId="0" animBg="1"/>
      <p:bldP spid="15" grpId="0" animBg="1"/>
    </p:bldLst>
  </p:timing>
  <p:extLst>
    <p:ext uri="{E180D4A7-C9FB-4DFB-919C-405C955672EB}">
      <p14:showEvtLst xmlns:p14="http://schemas.microsoft.com/office/powerpoint/2010/main">
        <p14:playEvt time="1300" objId="9"/>
        <p14:stopEvt time="45466" objId="9"/>
      </p14:showEvt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5073938" y="1905129"/>
            <a:ext cx="874644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6129210" y="1937616"/>
            <a:ext cx="1149620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like</a:t>
            </a:r>
            <a:endParaRPr lang="de-DE" sz="280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2886A0-9261-49EE-979D-F53288413A1E}"/>
              </a:ext>
            </a:extLst>
          </p:cNvPr>
          <p:cNvSpPr/>
          <p:nvPr/>
        </p:nvSpPr>
        <p:spPr>
          <a:xfrm>
            <a:off x="7459458" y="1972831"/>
            <a:ext cx="1149620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pizza.</a:t>
            </a:r>
            <a:endParaRPr lang="de-DE" sz="240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799EC1B-0675-4D69-A711-0A7273731E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3" r="16560"/>
          <a:stretch/>
        </p:blipFill>
        <p:spPr>
          <a:xfrm>
            <a:off x="465467" y="2802657"/>
            <a:ext cx="2474863" cy="2710492"/>
          </a:xfrm>
          <a:prstGeom prst="rect">
            <a:avLst/>
          </a:prstGeom>
        </p:spPr>
      </p:pic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4293705" y="1509727"/>
            <a:ext cx="4717773" cy="1616765"/>
          </a:xfrm>
          <a:prstGeom prst="wedgeRoundRectCallout">
            <a:avLst>
              <a:gd name="adj1" fmla="val -82593"/>
              <a:gd name="adj2" fmla="val 70697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8DA6767E-F8D6-48EA-937F-D1F818C2ED51}"/>
              </a:ext>
            </a:extLst>
          </p:cNvPr>
          <p:cNvSpPr/>
          <p:nvPr/>
        </p:nvSpPr>
        <p:spPr>
          <a:xfrm>
            <a:off x="5611465" y="3488842"/>
            <a:ext cx="1543892" cy="183853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de-DE" sz="9600" b="1" cap="none" spc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ebdings" panose="05030102010509060703" pitchFamily="18" charset="2"/>
              </a:rPr>
              <a:t></a:t>
            </a:r>
            <a:endParaRPr lang="de-DE" sz="9600" b="1" cap="none" spc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8420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10"/>
    </mc:Choice>
    <mc:Fallback xmlns="">
      <p:transition spd="slow" advTm="227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1" grpId="0"/>
    </p:bldLst>
  </p:timing>
  <p:extLst>
    <p:ext uri="{E180D4A7-C9FB-4DFB-919C-405C955672EB}">
      <p14:showEvtLst xmlns:p14="http://schemas.microsoft.com/office/powerpoint/2010/main">
        <p14:playEvt time="2140" objId="3"/>
        <p14:stopEvt time="21423" objId="3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5073938" y="1905129"/>
            <a:ext cx="874644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6129210" y="1937616"/>
            <a:ext cx="1149620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like</a:t>
            </a:r>
            <a:endParaRPr lang="de-DE" sz="2800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2886A0-9261-49EE-979D-F53288413A1E}"/>
              </a:ext>
            </a:extLst>
          </p:cNvPr>
          <p:cNvSpPr/>
          <p:nvPr/>
        </p:nvSpPr>
        <p:spPr>
          <a:xfrm>
            <a:off x="7459458" y="1972831"/>
            <a:ext cx="1149620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pizza.</a:t>
            </a:r>
            <a:endParaRPr lang="de-DE" sz="240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799EC1B-0675-4D69-A711-0A7273731E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73" r="16560"/>
          <a:stretch/>
        </p:blipFill>
        <p:spPr>
          <a:xfrm>
            <a:off x="465467" y="2802657"/>
            <a:ext cx="2474863" cy="2710492"/>
          </a:xfrm>
          <a:prstGeom prst="rect">
            <a:avLst/>
          </a:prstGeom>
        </p:spPr>
      </p:pic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4293705" y="1509727"/>
            <a:ext cx="4717773" cy="1616765"/>
          </a:xfrm>
          <a:prstGeom prst="wedgeRoundRectCallout">
            <a:avLst>
              <a:gd name="adj1" fmla="val -82593"/>
              <a:gd name="adj2" fmla="val 70697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E9B16FC9-F937-48F4-8745-A899F0469674}"/>
              </a:ext>
            </a:extLst>
          </p:cNvPr>
          <p:cNvSpPr/>
          <p:nvPr/>
        </p:nvSpPr>
        <p:spPr>
          <a:xfrm>
            <a:off x="5073938" y="4291662"/>
            <a:ext cx="874644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I</a:t>
            </a:r>
            <a:r>
              <a:rPr lang="de-DE" sz="2400"/>
              <a:t> 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FD5C3DE4-2005-4B51-A7D6-04B0331E5697}"/>
              </a:ext>
            </a:extLst>
          </p:cNvPr>
          <p:cNvSpPr/>
          <p:nvPr/>
        </p:nvSpPr>
        <p:spPr>
          <a:xfrm>
            <a:off x="7356600" y="4291662"/>
            <a:ext cx="1149620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like</a:t>
            </a:r>
            <a:endParaRPr lang="de-DE" sz="2800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A008ECC4-A62B-4608-B577-BF5A4282184B}"/>
              </a:ext>
            </a:extLst>
          </p:cNvPr>
          <p:cNvSpPr/>
          <p:nvPr/>
        </p:nvSpPr>
        <p:spPr>
          <a:xfrm>
            <a:off x="6077781" y="4278222"/>
            <a:ext cx="1149620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do</a:t>
            </a:r>
            <a:r>
              <a:rPr lang="de-DE" sz="2800">
                <a:solidFill>
                  <a:srgbClr val="FF0000"/>
                </a:solidFill>
              </a:rPr>
              <a:t>n‘t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85BD9EA6-96E1-46CF-9249-8C40A9121ABB}"/>
              </a:ext>
            </a:extLst>
          </p:cNvPr>
          <p:cNvSpPr/>
          <p:nvPr/>
        </p:nvSpPr>
        <p:spPr>
          <a:xfrm>
            <a:off x="8609078" y="4318165"/>
            <a:ext cx="1149620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pizza.</a:t>
            </a:r>
            <a:endParaRPr lang="de-DE" sz="2400"/>
          </a:p>
        </p:txBody>
      </p:sp>
      <p:sp>
        <p:nvSpPr>
          <p:cNvPr id="15" name="Pfeil: nach unten 14">
            <a:extLst>
              <a:ext uri="{FF2B5EF4-FFF2-40B4-BE49-F238E27FC236}">
                <a16:creationId xmlns:a16="http://schemas.microsoft.com/office/drawing/2014/main" id="{E8FBE2B2-807D-48A9-8833-20C29331E00C}"/>
              </a:ext>
            </a:extLst>
          </p:cNvPr>
          <p:cNvSpPr/>
          <p:nvPr/>
        </p:nvSpPr>
        <p:spPr>
          <a:xfrm>
            <a:off x="5231364" y="2719521"/>
            <a:ext cx="543340" cy="14189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Pfeil: nach unten 15">
            <a:extLst>
              <a:ext uri="{FF2B5EF4-FFF2-40B4-BE49-F238E27FC236}">
                <a16:creationId xmlns:a16="http://schemas.microsoft.com/office/drawing/2014/main" id="{F0F52E76-3788-4CDA-BA37-89C263F2DFAD}"/>
              </a:ext>
            </a:extLst>
          </p:cNvPr>
          <p:cNvSpPr/>
          <p:nvPr/>
        </p:nvSpPr>
        <p:spPr>
          <a:xfrm>
            <a:off x="6231013" y="2598352"/>
            <a:ext cx="372690" cy="16116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feil: nach unten 16">
            <a:extLst>
              <a:ext uri="{FF2B5EF4-FFF2-40B4-BE49-F238E27FC236}">
                <a16:creationId xmlns:a16="http://schemas.microsoft.com/office/drawing/2014/main" id="{1AE31274-BBF1-4585-B0A4-28FC6C689430}"/>
              </a:ext>
            </a:extLst>
          </p:cNvPr>
          <p:cNvSpPr/>
          <p:nvPr/>
        </p:nvSpPr>
        <p:spPr>
          <a:xfrm rot="20415395">
            <a:off x="7036751" y="2626497"/>
            <a:ext cx="372690" cy="16116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955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18"/>
    </mc:Choice>
    <mc:Fallback xmlns="">
      <p:transition spd="slow" advTm="3081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  <p:extLst>
    <p:ext uri="{E180D4A7-C9FB-4DFB-919C-405C955672EB}">
      <p14:showEvtLst xmlns:p14="http://schemas.microsoft.com/office/powerpoint/2010/main">
        <p14:playEvt time="1189" objId="3"/>
        <p14:stopEvt time="28867" objId="3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4591877" y="1921405"/>
            <a:ext cx="1232453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Mum</a:t>
            </a:r>
            <a:r>
              <a:rPr lang="de-DE" sz="2400"/>
              <a:t> 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6042989" y="1921405"/>
            <a:ext cx="1232453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work</a:t>
            </a:r>
            <a:r>
              <a:rPr lang="de-DE" sz="3200" b="1">
                <a:solidFill>
                  <a:srgbClr val="FF0000"/>
                </a:solidFill>
              </a:rPr>
              <a:t>s</a:t>
            </a:r>
            <a:endParaRPr lang="de-DE" sz="3200" b="1"/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EB2886A0-9261-49EE-979D-F53288413A1E}"/>
              </a:ext>
            </a:extLst>
          </p:cNvPr>
          <p:cNvSpPr/>
          <p:nvPr/>
        </p:nvSpPr>
        <p:spPr>
          <a:xfrm>
            <a:off x="7444430" y="1921405"/>
            <a:ext cx="2282665" cy="690555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on Fridays.</a:t>
            </a:r>
            <a:endParaRPr lang="de-DE" sz="240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1E5201-27EE-4914-BC9E-C58F07ACBB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7"/>
          <a:stretch/>
        </p:blipFill>
        <p:spPr>
          <a:xfrm flipH="1">
            <a:off x="397565" y="2371016"/>
            <a:ext cx="1941442" cy="3542543"/>
          </a:xfrm>
          <a:prstGeom prst="rect">
            <a:avLst/>
          </a:prstGeom>
        </p:spPr>
      </p:pic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3988904" y="1435040"/>
            <a:ext cx="7116418" cy="1616765"/>
          </a:xfrm>
          <a:prstGeom prst="wedgeRoundRectCallout">
            <a:avLst>
              <a:gd name="adj1" fmla="val -75040"/>
              <a:gd name="adj2" fmla="val 51844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05A7935-324B-453F-A130-6995A0DE3931}"/>
              </a:ext>
            </a:extLst>
          </p:cNvPr>
          <p:cNvSpPr/>
          <p:nvPr/>
        </p:nvSpPr>
        <p:spPr>
          <a:xfrm>
            <a:off x="5611465" y="3488842"/>
            <a:ext cx="1543892" cy="183853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de-DE" sz="9600" b="1" cap="none" spc="0">
                <a:ln w="66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sym typeface="Webdings" panose="05030102010509060703" pitchFamily="18" charset="2"/>
              </a:rPr>
              <a:t></a:t>
            </a:r>
            <a:endParaRPr lang="de-DE" sz="9600" b="1" cap="none" spc="0">
              <a:ln w="66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2337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340"/>
    </mc:Choice>
    <mc:Fallback xmlns="">
      <p:transition spd="slow" advTm="403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0" grpId="0"/>
    </p:bldLst>
  </p:timing>
  <p:extLst>
    <p:ext uri="{E180D4A7-C9FB-4DFB-919C-405C955672EB}">
      <p14:showEvtLst xmlns:p14="http://schemas.microsoft.com/office/powerpoint/2010/main">
        <p14:playEvt time="1183" objId="3"/>
        <p14:stopEvt time="37945" objId="3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53463721-C16F-4F01-980D-E2884D44B4FA}"/>
              </a:ext>
            </a:extLst>
          </p:cNvPr>
          <p:cNvSpPr/>
          <p:nvPr/>
        </p:nvSpPr>
        <p:spPr>
          <a:xfrm>
            <a:off x="6042989" y="1921405"/>
            <a:ext cx="1232453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work</a:t>
            </a:r>
            <a:r>
              <a:rPr lang="de-DE" sz="3200" b="1">
                <a:solidFill>
                  <a:srgbClr val="FF0000"/>
                </a:solidFill>
              </a:rPr>
              <a:t>s</a:t>
            </a:r>
            <a:endParaRPr lang="de-DE" sz="3200" b="1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C1E5201-27EE-4914-BC9E-C58F07ACBB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27"/>
          <a:stretch/>
        </p:blipFill>
        <p:spPr>
          <a:xfrm flipH="1">
            <a:off x="397565" y="2371016"/>
            <a:ext cx="1941442" cy="3542543"/>
          </a:xfrm>
          <a:prstGeom prst="rect">
            <a:avLst/>
          </a:prstGeom>
        </p:spPr>
      </p:pic>
      <p:sp>
        <p:nvSpPr>
          <p:cNvPr id="8" name="Sprechblase: rechteckig mit abgerundeten Ecken 7">
            <a:extLst>
              <a:ext uri="{FF2B5EF4-FFF2-40B4-BE49-F238E27FC236}">
                <a16:creationId xmlns:a16="http://schemas.microsoft.com/office/drawing/2014/main" id="{0B012D7F-6D8A-4BC4-A197-E6A3018FA771}"/>
              </a:ext>
            </a:extLst>
          </p:cNvPr>
          <p:cNvSpPr/>
          <p:nvPr/>
        </p:nvSpPr>
        <p:spPr>
          <a:xfrm>
            <a:off x="3988904" y="1435040"/>
            <a:ext cx="7116418" cy="1616765"/>
          </a:xfrm>
          <a:prstGeom prst="wedgeRoundRectCallout">
            <a:avLst>
              <a:gd name="adj1" fmla="val -75040"/>
              <a:gd name="adj2" fmla="val 51844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81A6D397-4CEE-4D7F-9280-436589BB46AD}"/>
              </a:ext>
            </a:extLst>
          </p:cNvPr>
          <p:cNvSpPr/>
          <p:nvPr/>
        </p:nvSpPr>
        <p:spPr>
          <a:xfrm>
            <a:off x="7605932" y="1932200"/>
            <a:ext cx="2001061" cy="7062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on Fridays.</a:t>
            </a:r>
            <a:r>
              <a:rPr lang="de-DE" sz="2400"/>
              <a:t> 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5E87D62E-A865-4982-8532-6BEEE0594706}"/>
              </a:ext>
            </a:extLst>
          </p:cNvPr>
          <p:cNvSpPr/>
          <p:nvPr/>
        </p:nvSpPr>
        <p:spPr>
          <a:xfrm>
            <a:off x="4611754" y="4432806"/>
            <a:ext cx="1232453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Mum</a:t>
            </a:r>
            <a:r>
              <a:rPr lang="de-DE" sz="2400"/>
              <a:t> 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F42D5549-31FB-4B28-9629-0916C3642E7F}"/>
              </a:ext>
            </a:extLst>
          </p:cNvPr>
          <p:cNvSpPr/>
          <p:nvPr/>
        </p:nvSpPr>
        <p:spPr>
          <a:xfrm>
            <a:off x="7452996" y="4396625"/>
            <a:ext cx="1232453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work</a:t>
            </a:r>
            <a:endParaRPr lang="de-DE" sz="3200" b="1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BD75DC2D-098C-48B0-AA32-139E9E3F55C0}"/>
              </a:ext>
            </a:extLst>
          </p:cNvPr>
          <p:cNvSpPr/>
          <p:nvPr/>
        </p:nvSpPr>
        <p:spPr>
          <a:xfrm>
            <a:off x="8746490" y="4396625"/>
            <a:ext cx="2001061" cy="70626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on Fridays.</a:t>
            </a:r>
            <a:r>
              <a:rPr lang="de-DE" sz="2400"/>
              <a:t> 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B1A25AB4-522F-4575-85E6-9C60D1098D0C}"/>
              </a:ext>
            </a:extLst>
          </p:cNvPr>
          <p:cNvSpPr/>
          <p:nvPr/>
        </p:nvSpPr>
        <p:spPr>
          <a:xfrm>
            <a:off x="5905248" y="4396625"/>
            <a:ext cx="1486707" cy="71705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</a:rPr>
              <a:t>doe</a:t>
            </a:r>
            <a:r>
              <a:rPr lang="de-DE" sz="3200" b="1">
                <a:solidFill>
                  <a:srgbClr val="FF0000"/>
                </a:solidFill>
              </a:rPr>
              <a:t>sn‘t</a:t>
            </a:r>
            <a:endParaRPr lang="de-DE" sz="3200" b="1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C5B4958-1E98-42E9-9E80-FBDA728E2E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480231">
            <a:off x="5594874" y="3112990"/>
            <a:ext cx="752961" cy="913313"/>
          </a:xfrm>
          <a:prstGeom prst="rect">
            <a:avLst/>
          </a:prstGeom>
        </p:spPr>
      </p:pic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4591877" y="1921405"/>
            <a:ext cx="1232453" cy="706263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>
                <a:solidFill>
                  <a:schemeClr val="tx1"/>
                </a:solidFill>
              </a:rPr>
              <a:t>Mum</a:t>
            </a:r>
            <a:r>
              <a:rPr lang="de-DE" sz="2400"/>
              <a:t> </a:t>
            </a:r>
          </a:p>
        </p:txBody>
      </p:sp>
      <p:sp>
        <p:nvSpPr>
          <p:cNvPr id="15" name="Pfeil: nach unten 14">
            <a:extLst>
              <a:ext uri="{FF2B5EF4-FFF2-40B4-BE49-F238E27FC236}">
                <a16:creationId xmlns:a16="http://schemas.microsoft.com/office/drawing/2014/main" id="{7FB0DE35-0A16-46D6-959A-30FD1B747A0E}"/>
              </a:ext>
            </a:extLst>
          </p:cNvPr>
          <p:cNvSpPr/>
          <p:nvPr/>
        </p:nvSpPr>
        <p:spPr>
          <a:xfrm>
            <a:off x="4883423" y="2729787"/>
            <a:ext cx="543340" cy="1616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feil: nach unten 18">
            <a:extLst>
              <a:ext uri="{FF2B5EF4-FFF2-40B4-BE49-F238E27FC236}">
                <a16:creationId xmlns:a16="http://schemas.microsoft.com/office/drawing/2014/main" id="{2A6770B6-B54F-43D6-AA79-2D39DAF30029}"/>
              </a:ext>
            </a:extLst>
          </p:cNvPr>
          <p:cNvSpPr/>
          <p:nvPr/>
        </p:nvSpPr>
        <p:spPr>
          <a:xfrm rot="20197889">
            <a:off x="7281150" y="2507375"/>
            <a:ext cx="372690" cy="193931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Pfeil: nach unten 19">
            <a:extLst>
              <a:ext uri="{FF2B5EF4-FFF2-40B4-BE49-F238E27FC236}">
                <a16:creationId xmlns:a16="http://schemas.microsoft.com/office/drawing/2014/main" id="{3E3A4D6E-4F88-4217-B09D-AF4559C23BF3}"/>
              </a:ext>
            </a:extLst>
          </p:cNvPr>
          <p:cNvSpPr/>
          <p:nvPr/>
        </p:nvSpPr>
        <p:spPr>
          <a:xfrm>
            <a:off x="6139913" y="2638463"/>
            <a:ext cx="372690" cy="184564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754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13"/>
    </mc:Choice>
    <mc:Fallback xmlns="">
      <p:transition spd="slow" advTm="438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6" grpId="0" animBg="1"/>
      <p:bldP spid="17" grpId="0" animBg="1"/>
      <p:bldP spid="21" grpId="0" animBg="1"/>
      <p:bldP spid="14" grpId="0" animBg="1"/>
      <p:bldP spid="4" grpId="0" animBg="1"/>
      <p:bldP spid="15" grpId="0" animBg="1"/>
      <p:bldP spid="19" grpId="0" animBg="1"/>
      <p:bldP spid="20" grpId="0" animBg="1"/>
    </p:bldLst>
  </p:timing>
  <p:extLst>
    <p:ext uri="{E180D4A7-C9FB-4DFB-919C-405C955672EB}">
      <p14:showEvtLst xmlns:p14="http://schemas.microsoft.com/office/powerpoint/2010/main">
        <p14:playEvt time="1131" objId="9"/>
        <p14:stopEvt time="40529" objId="9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	 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 descr="Classroom chalkboard background clipart">
            <a:extLst>
              <a:ext uri="{FF2B5EF4-FFF2-40B4-BE49-F238E27FC236}">
                <a16:creationId xmlns:a16="http://schemas.microsoft.com/office/drawing/2014/main" id="{7363DE7E-7F32-4E29-B09E-CA44B92141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951" y="495835"/>
            <a:ext cx="8005671" cy="586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9160D3CA-5237-46C2-8EB4-B952B0795CF8}"/>
              </a:ext>
            </a:extLst>
          </p:cNvPr>
          <p:cNvSpPr/>
          <p:nvPr/>
        </p:nvSpPr>
        <p:spPr>
          <a:xfrm>
            <a:off x="2832702" y="1054872"/>
            <a:ext cx="4469245" cy="39952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400"/>
              <a:t>Present Simple</a:t>
            </a:r>
          </a:p>
          <a:p>
            <a:pPr algn="ctr"/>
            <a:r>
              <a:rPr lang="de-DE" sz="4400"/>
              <a:t>negative</a:t>
            </a:r>
          </a:p>
          <a:p>
            <a:pPr algn="ctr"/>
            <a:endParaRPr lang="de-DE"/>
          </a:p>
          <a:p>
            <a:pPr algn="ctr"/>
            <a:r>
              <a:rPr lang="de-DE"/>
              <a:t>For negative sentences in the present simple we need to: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de-DE"/>
              <a:t>split the main verb into </a:t>
            </a:r>
          </a:p>
          <a:p>
            <a:pPr algn="ctr"/>
            <a:r>
              <a:rPr lang="de-DE" sz="2400">
                <a:solidFill>
                  <a:srgbClr val="FFC000"/>
                </a:solidFill>
              </a:rPr>
              <a:t>don‘t / doesn‘t + infinitive without to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83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84"/>
    </mc:Choice>
    <mc:Fallback xmlns="">
      <p:transition spd="slow" advTm="1268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D06-850F-4695-A595-033A3B4EB1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565" y="344557"/>
            <a:ext cx="11476383" cy="617551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 			Present 	Simple negative          </a:t>
            </a: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br>
              <a:rPr lang="de-DE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endParaRPr lang="de-DE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34D607E6-4102-4DBB-B427-2512A18FEF74}"/>
              </a:ext>
            </a:extLst>
          </p:cNvPr>
          <p:cNvSpPr/>
          <p:nvPr/>
        </p:nvSpPr>
        <p:spPr>
          <a:xfrm>
            <a:off x="2636010" y="1484243"/>
            <a:ext cx="1205947" cy="194475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I </a:t>
            </a:r>
          </a:p>
          <a:p>
            <a:pPr algn="ctr"/>
            <a:r>
              <a:rPr lang="de-DE" sz="2400"/>
              <a:t>you</a:t>
            </a:r>
          </a:p>
          <a:p>
            <a:pPr algn="ctr"/>
            <a:r>
              <a:rPr lang="de-DE" sz="2400"/>
              <a:t>we</a:t>
            </a:r>
          </a:p>
          <a:p>
            <a:pPr algn="ctr"/>
            <a:r>
              <a:rPr lang="de-DE" sz="2400"/>
              <a:t>they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9834ABB-01BD-496C-8F27-E9557BB2DA2F}"/>
              </a:ext>
            </a:extLst>
          </p:cNvPr>
          <p:cNvSpPr/>
          <p:nvPr/>
        </p:nvSpPr>
        <p:spPr>
          <a:xfrm>
            <a:off x="5923721" y="1588590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take</a:t>
            </a:r>
            <a:endParaRPr lang="de-DE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EF19A570-EB91-405F-8B1A-CE956D7B6FBE}"/>
              </a:ext>
            </a:extLst>
          </p:cNvPr>
          <p:cNvSpPr/>
          <p:nvPr/>
        </p:nvSpPr>
        <p:spPr>
          <a:xfrm>
            <a:off x="5923720" y="2059045"/>
            <a:ext cx="1362632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look</a:t>
            </a:r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C4A9008F-D21F-4574-A3E5-3C9BB758EF81}"/>
              </a:ext>
            </a:extLst>
          </p:cNvPr>
          <p:cNvSpPr/>
          <p:nvPr/>
        </p:nvSpPr>
        <p:spPr>
          <a:xfrm>
            <a:off x="5923719" y="2548561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run</a:t>
            </a:r>
            <a:endParaRPr lang="de-DE"/>
          </a:p>
        </p:txBody>
      </p:sp>
      <p:sp>
        <p:nvSpPr>
          <p:cNvPr id="15" name="Rahmen 14">
            <a:extLst>
              <a:ext uri="{FF2B5EF4-FFF2-40B4-BE49-F238E27FC236}">
                <a16:creationId xmlns:a16="http://schemas.microsoft.com/office/drawing/2014/main" id="{C18837F8-4A59-482E-B859-EF8C52B5EDD0}"/>
              </a:ext>
            </a:extLst>
          </p:cNvPr>
          <p:cNvSpPr/>
          <p:nvPr/>
        </p:nvSpPr>
        <p:spPr>
          <a:xfrm>
            <a:off x="8627165" y="1484242"/>
            <a:ext cx="2491409" cy="198358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>
                <a:solidFill>
                  <a:schemeClr val="tx1"/>
                </a:solidFill>
              </a:rPr>
              <a:t>don‘t + verb </a:t>
            </a:r>
          </a:p>
          <a:p>
            <a:pPr algn="ctr"/>
            <a:r>
              <a:rPr lang="de-DE" sz="2000">
                <a:solidFill>
                  <a:schemeClr val="tx1"/>
                </a:solidFill>
              </a:rPr>
              <a:t>(infinitive without ‚to‘)</a:t>
            </a:r>
            <a:endParaRPr lang="de-DE" sz="2000">
              <a:solidFill>
                <a:srgbClr val="FF0000"/>
              </a:solidFill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CCBEFC57-4B91-4524-A7CD-858E43FBBD1D}"/>
              </a:ext>
            </a:extLst>
          </p:cNvPr>
          <p:cNvSpPr/>
          <p:nvPr/>
        </p:nvSpPr>
        <p:spPr>
          <a:xfrm>
            <a:off x="5923719" y="3038077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love</a:t>
            </a:r>
            <a:endParaRPr lang="de-DE"/>
          </a:p>
        </p:txBody>
      </p:sp>
      <p:sp>
        <p:nvSpPr>
          <p:cNvPr id="17" name="Rahmen 16">
            <a:extLst>
              <a:ext uri="{FF2B5EF4-FFF2-40B4-BE49-F238E27FC236}">
                <a16:creationId xmlns:a16="http://schemas.microsoft.com/office/drawing/2014/main" id="{AD0CA8CC-B2F5-4F34-ABF8-EEEED74B14F4}"/>
              </a:ext>
            </a:extLst>
          </p:cNvPr>
          <p:cNvSpPr/>
          <p:nvPr/>
        </p:nvSpPr>
        <p:spPr>
          <a:xfrm>
            <a:off x="8627164" y="4277152"/>
            <a:ext cx="2491409" cy="165427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>
                <a:solidFill>
                  <a:schemeClr val="tx1"/>
                </a:solidFill>
              </a:rPr>
              <a:t>do</a:t>
            </a:r>
            <a:r>
              <a:rPr lang="de-DE" sz="4000">
                <a:solidFill>
                  <a:srgbClr val="FF0000"/>
                </a:solidFill>
              </a:rPr>
              <a:t>esn‘t</a:t>
            </a:r>
            <a:r>
              <a:rPr lang="de-DE" sz="4000">
                <a:solidFill>
                  <a:schemeClr val="tx1"/>
                </a:solidFill>
              </a:rPr>
              <a:t> + verb </a:t>
            </a:r>
            <a:endParaRPr lang="de-DE" sz="4000">
              <a:solidFill>
                <a:srgbClr val="FF0000"/>
              </a:solidFill>
            </a:endParaRPr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BCDAE8AF-E99E-4614-B0BE-7F4E23A4D607}"/>
              </a:ext>
            </a:extLst>
          </p:cNvPr>
          <p:cNvSpPr/>
          <p:nvPr/>
        </p:nvSpPr>
        <p:spPr>
          <a:xfrm>
            <a:off x="2532042" y="4085487"/>
            <a:ext cx="1205947" cy="163994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/>
              <a:t>he</a:t>
            </a:r>
          </a:p>
          <a:p>
            <a:pPr algn="ctr"/>
            <a:r>
              <a:rPr lang="de-DE" sz="2400"/>
              <a:t>she </a:t>
            </a:r>
          </a:p>
          <a:p>
            <a:pPr algn="ctr"/>
            <a:r>
              <a:rPr lang="de-DE" sz="2400"/>
              <a:t>it</a:t>
            </a:r>
          </a:p>
        </p:txBody>
      </p:sp>
      <p:sp>
        <p:nvSpPr>
          <p:cNvPr id="3" name="Pfeil: Fünfeck 2">
            <a:extLst>
              <a:ext uri="{FF2B5EF4-FFF2-40B4-BE49-F238E27FC236}">
                <a16:creationId xmlns:a16="http://schemas.microsoft.com/office/drawing/2014/main" id="{2785E91E-E4DF-4220-8CE8-B921F94AE1E5}"/>
              </a:ext>
            </a:extLst>
          </p:cNvPr>
          <p:cNvSpPr/>
          <p:nvPr/>
        </p:nvSpPr>
        <p:spPr>
          <a:xfrm>
            <a:off x="759656" y="1139483"/>
            <a:ext cx="1642295" cy="4943265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3600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5DAA33C5-9C1F-4C66-9C26-64966D7DBE07}"/>
              </a:ext>
            </a:extLst>
          </p:cNvPr>
          <p:cNvSpPr/>
          <p:nvPr/>
        </p:nvSpPr>
        <p:spPr>
          <a:xfrm>
            <a:off x="4182037" y="1523069"/>
            <a:ext cx="1642295" cy="194475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>
                <a:solidFill>
                  <a:schemeClr val="tx1"/>
                </a:solidFill>
              </a:rPr>
              <a:t>do</a:t>
            </a:r>
            <a:r>
              <a:rPr lang="de-DE" sz="4000" b="1">
                <a:solidFill>
                  <a:srgbClr val="FF0000"/>
                </a:solidFill>
              </a:rPr>
              <a:t>n‘t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E1B73F50-7C46-442F-90B2-37C1CF1A1716}"/>
              </a:ext>
            </a:extLst>
          </p:cNvPr>
          <p:cNvSpPr/>
          <p:nvPr/>
        </p:nvSpPr>
        <p:spPr>
          <a:xfrm>
            <a:off x="5923719" y="4188485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take</a:t>
            </a:r>
            <a:endParaRPr lang="de-DE"/>
          </a:p>
        </p:txBody>
      </p:sp>
      <p:sp>
        <p:nvSpPr>
          <p:cNvPr id="25" name="Rechteck: abgerundete Ecken 24">
            <a:extLst>
              <a:ext uri="{FF2B5EF4-FFF2-40B4-BE49-F238E27FC236}">
                <a16:creationId xmlns:a16="http://schemas.microsoft.com/office/drawing/2014/main" id="{89CA4A50-AF21-42F7-94F9-3CA0925266A2}"/>
              </a:ext>
            </a:extLst>
          </p:cNvPr>
          <p:cNvSpPr/>
          <p:nvPr/>
        </p:nvSpPr>
        <p:spPr>
          <a:xfrm>
            <a:off x="5923719" y="4612572"/>
            <a:ext cx="1362632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look</a:t>
            </a:r>
            <a:endParaRPr lang="de-DE"/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64393049-E340-44EF-AF90-82AC1D298B79}"/>
              </a:ext>
            </a:extLst>
          </p:cNvPr>
          <p:cNvSpPr/>
          <p:nvPr/>
        </p:nvSpPr>
        <p:spPr>
          <a:xfrm>
            <a:off x="5923719" y="5036659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run</a:t>
            </a:r>
            <a:endParaRPr lang="de-DE"/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D8728DCE-7E0C-464B-8EC9-895DC079B7D0}"/>
              </a:ext>
            </a:extLst>
          </p:cNvPr>
          <p:cNvSpPr/>
          <p:nvPr/>
        </p:nvSpPr>
        <p:spPr>
          <a:xfrm>
            <a:off x="5935798" y="5457432"/>
            <a:ext cx="1362631" cy="34455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love</a:t>
            </a:r>
            <a:endParaRPr lang="de-DE"/>
          </a:p>
        </p:txBody>
      </p:sp>
      <p:sp>
        <p:nvSpPr>
          <p:cNvPr id="32" name="Rechteck: abgerundete Ecken 31">
            <a:extLst>
              <a:ext uri="{FF2B5EF4-FFF2-40B4-BE49-F238E27FC236}">
                <a16:creationId xmlns:a16="http://schemas.microsoft.com/office/drawing/2014/main" id="{108114DD-DD15-46AC-885D-9EB91147E42B}"/>
              </a:ext>
            </a:extLst>
          </p:cNvPr>
          <p:cNvSpPr/>
          <p:nvPr/>
        </p:nvSpPr>
        <p:spPr>
          <a:xfrm>
            <a:off x="3841958" y="4092892"/>
            <a:ext cx="1973990" cy="163253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000" b="1">
                <a:solidFill>
                  <a:schemeClr val="tx1"/>
                </a:solidFill>
              </a:rPr>
              <a:t>do</a:t>
            </a:r>
            <a:r>
              <a:rPr lang="de-DE" sz="4000" b="1">
                <a:solidFill>
                  <a:srgbClr val="00B0F0"/>
                </a:solidFill>
              </a:rPr>
              <a:t>e</a:t>
            </a:r>
            <a:r>
              <a:rPr lang="de-DE" sz="4000" b="1">
                <a:solidFill>
                  <a:srgbClr val="7030A0"/>
                </a:solidFill>
              </a:rPr>
              <a:t>s</a:t>
            </a:r>
            <a:r>
              <a:rPr lang="de-DE" sz="4000" b="1">
                <a:solidFill>
                  <a:srgbClr val="FF0000"/>
                </a:solidFill>
              </a:rPr>
              <a:t>n‘t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025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899"/>
    </mc:Choice>
    <mc:Fallback xmlns="">
      <p:transition spd="slow" advTm="758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32" grpId="0" animBg="1"/>
    </p:bldLst>
  </p:timing>
  <p:extLst>
    <p:ext uri="{E180D4A7-C9FB-4DFB-919C-405C955672EB}">
      <p14:showEvtLst xmlns:p14="http://schemas.microsoft.com/office/powerpoint/2010/main">
        <p14:playEvt time="14293" objId="5"/>
        <p14:stopEvt time="72939" objId="5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5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0.9|0.9|1.3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8|4.9|0.5|2.5|1.5|15.8|1|1.7|2.3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5.1|0.4|0.6|1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3.2|0.5|0.6|5.8|0.8|4|0.7|3.1|1.6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7.3|0.4|0.7|27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9|0.4|0.5|9.2|1.1|4|1.8|1.8|11.7|3.5|0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|0.8|0.9|0.7|0.6|0.8|1.3|0.6|0.7|0.5|0.6|0.8|1|1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487</Words>
  <Application>Microsoft Office PowerPoint</Application>
  <PresentationFormat>Breitbild</PresentationFormat>
  <Paragraphs>88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Present Simple negative  </vt:lpstr>
      <vt:lpstr>                            </vt:lpstr>
      <vt:lpstr>                            </vt:lpstr>
      <vt:lpstr>                            </vt:lpstr>
      <vt:lpstr>                            </vt:lpstr>
      <vt:lpstr>                            </vt:lpstr>
      <vt:lpstr>                            </vt:lpstr>
      <vt:lpstr>                             </vt:lpstr>
      <vt:lpstr>          Present  Simple negative                 </vt:lpstr>
      <vt:lpstr>    Exercise: Make negative statements.                 </vt:lpstr>
      <vt:lpstr>    Exercise: Make negative statements.                 </vt:lpstr>
      <vt:lpstr>    Exercise: Make negative statements.                 </vt:lpstr>
      <vt:lpstr>    Exercise: Make negative statements.                 </vt:lpstr>
      <vt:lpstr>    Exercise: Make negative statements.                 </vt:lpstr>
      <vt:lpstr>    Exercise: Make negative statements.                 </vt:lpstr>
      <vt:lpstr>    Exercise: Make negative statements.                </vt:lpstr>
      <vt:lpstr>    Exercise: Make negative statements.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 - to be - numbers -alphabet</dc:title>
  <dc:creator>Claudia VDB</dc:creator>
  <cp:lastModifiedBy>Claudia VDB</cp:lastModifiedBy>
  <cp:revision>84</cp:revision>
  <dcterms:created xsi:type="dcterms:W3CDTF">2019-09-22T14:29:09Z</dcterms:created>
  <dcterms:modified xsi:type="dcterms:W3CDTF">2020-05-20T08:08:15Z</dcterms:modified>
</cp:coreProperties>
</file>